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02" r:id="rId2"/>
    <p:sldId id="378" r:id="rId3"/>
    <p:sldId id="376" r:id="rId4"/>
    <p:sldId id="380" r:id="rId5"/>
    <p:sldId id="381" r:id="rId6"/>
    <p:sldId id="382" r:id="rId7"/>
    <p:sldId id="383" r:id="rId8"/>
    <p:sldId id="386" r:id="rId9"/>
    <p:sldId id="387" r:id="rId10"/>
    <p:sldId id="385" r:id="rId11"/>
    <p:sldId id="388" r:id="rId12"/>
    <p:sldId id="379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5" r:id="rId25"/>
    <p:sldId id="406" r:id="rId26"/>
    <p:sldId id="402" r:id="rId27"/>
    <p:sldId id="403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5" r:id="rId36"/>
    <p:sldId id="414" r:id="rId37"/>
    <p:sldId id="400" r:id="rId38"/>
    <p:sldId id="416" r:id="rId39"/>
    <p:sldId id="417" r:id="rId40"/>
    <p:sldId id="418" r:id="rId41"/>
    <p:sldId id="419" r:id="rId42"/>
    <p:sldId id="420" r:id="rId43"/>
    <p:sldId id="423" r:id="rId44"/>
    <p:sldId id="422" r:id="rId45"/>
    <p:sldId id="424" r:id="rId46"/>
    <p:sldId id="425" r:id="rId47"/>
    <p:sldId id="441" r:id="rId48"/>
    <p:sldId id="427" r:id="rId49"/>
    <p:sldId id="428" r:id="rId50"/>
    <p:sldId id="431" r:id="rId51"/>
    <p:sldId id="430" r:id="rId52"/>
    <p:sldId id="429" r:id="rId53"/>
    <p:sldId id="432" r:id="rId54"/>
    <p:sldId id="433" r:id="rId55"/>
    <p:sldId id="434" r:id="rId56"/>
    <p:sldId id="435" r:id="rId57"/>
    <p:sldId id="438" r:id="rId58"/>
    <p:sldId id="436" r:id="rId59"/>
    <p:sldId id="439" r:id="rId60"/>
    <p:sldId id="440" r:id="rId61"/>
    <p:sldId id="442" r:id="rId62"/>
    <p:sldId id="443" r:id="rId63"/>
    <p:sldId id="444" r:id="rId64"/>
    <p:sldId id="445" r:id="rId65"/>
    <p:sldId id="446" r:id="rId66"/>
    <p:sldId id="447" r:id="rId67"/>
    <p:sldId id="448" r:id="rId68"/>
  </p:sldIdLst>
  <p:sldSz cx="12192000" cy="6858000"/>
  <p:notesSz cx="6858000" cy="9144000"/>
  <p:custDataLst>
    <p:tags r:id="rId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9" d="100"/>
          <a:sy n="139" d="100"/>
        </p:scale>
        <p:origin x="40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ioconductor/Contribu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Bioconductor/Contrib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conductor/Contributions" TargetMode="External"/><Relationship Id="rId2" Type="http://schemas.openxmlformats.org/officeDocument/2006/relationships/hyperlink" Target="https://contributions.bioconductor.org/bioconductor-package-submission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git-version-control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git-version-control.html#resolve-merge-conflict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Bioconductor submission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Submit an </a:t>
            </a:r>
            <a:r>
              <a:rPr lang="en-US" b="1" u="sng" dirty="0"/>
              <a:t>issue</a:t>
            </a:r>
            <a:r>
              <a:rPr lang="en-US" dirty="0"/>
              <a:t> to </a:t>
            </a:r>
            <a:r>
              <a:rPr lang="en-US" dirty="0">
                <a:hlinkClick r:id="rId2"/>
              </a:rPr>
              <a:t>Bioconductor/Contributions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93B82-30B8-C6BD-B495-840C0349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1784804"/>
            <a:ext cx="6749473" cy="4643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EE56007-07F3-7733-3E79-C82C76949617}"/>
              </a:ext>
            </a:extLst>
          </p:cNvPr>
          <p:cNvSpPr/>
          <p:nvPr/>
        </p:nvSpPr>
        <p:spPr>
          <a:xfrm rot="8951886">
            <a:off x="4591750" y="187953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7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Submit an </a:t>
            </a:r>
            <a:r>
              <a:rPr lang="en-US" b="1" u="sng" dirty="0"/>
              <a:t>issue</a:t>
            </a:r>
            <a:r>
              <a:rPr lang="en-US" dirty="0"/>
              <a:t> to </a:t>
            </a:r>
            <a:r>
              <a:rPr lang="en-US" dirty="0">
                <a:hlinkClick r:id="rId2"/>
              </a:rPr>
              <a:t>Bioconductor/Contributions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E56007-07F3-7733-3E79-C82C76949617}"/>
              </a:ext>
            </a:extLst>
          </p:cNvPr>
          <p:cNvSpPr/>
          <p:nvPr/>
        </p:nvSpPr>
        <p:spPr>
          <a:xfrm rot="8951886">
            <a:off x="4591750" y="187953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B558D-729E-F939-9B22-404DDF62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1697266"/>
            <a:ext cx="7772400" cy="4553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2D3F71B-295B-6063-A1A6-28A6928001F0}"/>
              </a:ext>
            </a:extLst>
          </p:cNvPr>
          <p:cNvSpPr/>
          <p:nvPr/>
        </p:nvSpPr>
        <p:spPr>
          <a:xfrm rot="8951886">
            <a:off x="9754548" y="210582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96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12005" r="55937" b="84790"/>
          <a:stretch/>
        </p:blipFill>
        <p:spPr>
          <a:xfrm>
            <a:off x="2863287" y="1625599"/>
            <a:ext cx="6465426" cy="646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1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17865" r="55937" b="77190"/>
          <a:stretch/>
        </p:blipFill>
        <p:spPr>
          <a:xfrm>
            <a:off x="2863287" y="2059708"/>
            <a:ext cx="6465426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59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23451" r="55937" b="71604"/>
          <a:stretch/>
        </p:blipFill>
        <p:spPr>
          <a:xfrm>
            <a:off x="2863287" y="2431472"/>
            <a:ext cx="6465426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27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28057" r="52191" b="66998"/>
          <a:stretch/>
        </p:blipFill>
        <p:spPr>
          <a:xfrm>
            <a:off x="2863286" y="2831414"/>
            <a:ext cx="7093513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32819" r="52191" b="59285"/>
          <a:stretch/>
        </p:blipFill>
        <p:spPr>
          <a:xfrm>
            <a:off x="2863286" y="3071560"/>
            <a:ext cx="7093513" cy="15928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41427" r="52191" b="54981"/>
          <a:stretch/>
        </p:blipFill>
        <p:spPr>
          <a:xfrm>
            <a:off x="2863286" y="3283997"/>
            <a:ext cx="7093513" cy="7245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62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45364" r="52191" b="45595"/>
          <a:stretch/>
        </p:blipFill>
        <p:spPr>
          <a:xfrm>
            <a:off x="2863286" y="3496434"/>
            <a:ext cx="7093513" cy="18237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6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5D35-114B-3510-6E2E-6EF9AED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311A-6C00-7233-692C-DC99A635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main page (I recommend) to get information regarding submission process: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2"/>
              </a:rPr>
              <a:t>https://contributions.bioconductor.org/bioconductor-package-submissions.html</a:t>
            </a:r>
            <a:endParaRPr lang="en-US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0" indent="0"/>
            <a:r>
              <a:rPr lang="en-US" dirty="0">
                <a:sym typeface="Wingdings" pitchFamily="2" charset="2"/>
              </a:rPr>
              <a:t>TL;DR:</a:t>
            </a:r>
            <a:endParaRPr lang="en-US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3"/>
              </a:rPr>
              <a:t>https://github.com/Bioconductor/Contributions</a:t>
            </a:r>
            <a:endParaRPr lang="en-US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0EDC-EAAA-C3C6-9A8F-391FE79C8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55071" r="52191" b="40950"/>
          <a:stretch/>
        </p:blipFill>
        <p:spPr>
          <a:xfrm>
            <a:off x="2863286" y="3745816"/>
            <a:ext cx="7093513" cy="8026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81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58916" r="52191" b="28609"/>
          <a:stretch/>
        </p:blipFill>
        <p:spPr>
          <a:xfrm>
            <a:off x="2863286" y="3856650"/>
            <a:ext cx="7093513" cy="25164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17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 for a Bioconductor team member to be selected to review your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2FAABA-AA81-99AB-333C-782DDDCB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Patiently await for moderators to pre-check your package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431F5F-83D8-41DA-970E-C25D583D7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0BA4C-84CC-52AD-9374-EADDFAF0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80" y="1697266"/>
            <a:ext cx="7772400" cy="4553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2863A37-795B-6326-01B9-F0936094B7AB}"/>
              </a:ext>
            </a:extLst>
          </p:cNvPr>
          <p:cNvSpPr/>
          <p:nvPr/>
        </p:nvSpPr>
        <p:spPr>
          <a:xfrm rot="8951886">
            <a:off x="3963348" y="2983282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 for a Bioconductor team member to be selected to review your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D45DB-D77C-7DFA-0EA6-D8364DF1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5214"/>
            <a:ext cx="7772400" cy="51588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73840EB-F0A5-72F2-503F-A60B07EFED1C}"/>
              </a:ext>
            </a:extLst>
          </p:cNvPr>
          <p:cNvSpPr/>
          <p:nvPr/>
        </p:nvSpPr>
        <p:spPr>
          <a:xfrm rot="8951886">
            <a:off x="5653603" y="5218482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232D329-29EB-A64A-AC93-D8F824987DF6}"/>
              </a:ext>
            </a:extLst>
          </p:cNvPr>
          <p:cNvSpPr/>
          <p:nvPr/>
        </p:nvSpPr>
        <p:spPr>
          <a:xfrm rot="8951886">
            <a:off x="5884512" y="5809610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0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r>
              <a:rPr lang="en-US" dirty="0"/>
              <a:t>And this is because of…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r>
              <a:rPr lang="en-US" dirty="0"/>
              <a:t>And this is because of…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D7D4-6FB5-3300-08E7-3F662218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13441"/>
            <a:ext cx="7772400" cy="39466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package is in review, a new ”sub-repo” is created in Bioconductor’s GitHub (in the `packages` repo), synchronized with your own GitHub.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416B9A-3DE4-B523-747F-9AEBA445B672}"/>
              </a:ext>
            </a:extLst>
          </p:cNvPr>
          <p:cNvSpPr/>
          <p:nvPr/>
        </p:nvSpPr>
        <p:spPr>
          <a:xfrm>
            <a:off x="2110509" y="2404948"/>
            <a:ext cx="6082146" cy="2048104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microSTASIS.git</a:t>
            </a:r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Cloning into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microSTASIS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'...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Enumerating objects: 283,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Counting objects: 100% (283/283),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Compressing objects: 100% (164/164),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Total 283 (delta 183), reused 154 (delta 103), pack-reused 0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Receiving objects: 100% (283/283), 1012.15 KiB | 2.80 MiB/s,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Resolving deltas: 100% (183/183), done.</a:t>
            </a:r>
          </a:p>
        </p:txBody>
      </p:sp>
    </p:spTree>
    <p:extLst>
      <p:ext uri="{BB962C8B-B14F-4D97-AF65-F5344CB8AC3E}">
        <p14:creationId xmlns:p14="http://schemas.microsoft.com/office/powerpoint/2010/main" val="373444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88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3C07C-4766-E85A-367A-7534BEA55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83" b="43127"/>
          <a:stretch/>
        </p:blipFill>
        <p:spPr>
          <a:xfrm>
            <a:off x="-10914" y="4100945"/>
            <a:ext cx="12213828" cy="3048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AC8AA-53AD-83C5-3C3D-BA2CDEE7C2C4}"/>
              </a:ext>
            </a:extLst>
          </p:cNvPr>
          <p:cNvCxnSpPr>
            <a:cxnSpLocks/>
          </p:cNvCxnSpPr>
          <p:nvPr/>
        </p:nvCxnSpPr>
        <p:spPr>
          <a:xfrm>
            <a:off x="4525818" y="4341092"/>
            <a:ext cx="1015999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5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49ADB-0B30-73DC-6550-1F308BF4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1021"/>
            <a:ext cx="7772400" cy="534748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3C07C-4766-E85A-367A-7534BEA55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30" b="29359"/>
          <a:stretch/>
        </p:blipFill>
        <p:spPr>
          <a:xfrm>
            <a:off x="-10914" y="4414982"/>
            <a:ext cx="12213828" cy="877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461434-7780-BB6F-851E-BC43A8EE01C7}"/>
              </a:ext>
            </a:extLst>
          </p:cNvPr>
          <p:cNvCxnSpPr/>
          <p:nvPr/>
        </p:nvCxnSpPr>
        <p:spPr>
          <a:xfrm>
            <a:off x="1773382" y="4636655"/>
            <a:ext cx="1588654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23FFA-18BF-1F64-774A-D98FAC344A61}"/>
              </a:ext>
            </a:extLst>
          </p:cNvPr>
          <p:cNvCxnSpPr>
            <a:cxnSpLocks/>
          </p:cNvCxnSpPr>
          <p:nvPr/>
        </p:nvCxnSpPr>
        <p:spPr>
          <a:xfrm>
            <a:off x="7712364" y="4636655"/>
            <a:ext cx="1099126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FA16B9-F961-F6FD-4F63-953DCEB8C457}"/>
              </a:ext>
            </a:extLst>
          </p:cNvPr>
          <p:cNvCxnSpPr>
            <a:cxnSpLocks/>
          </p:cNvCxnSpPr>
          <p:nvPr/>
        </p:nvCxnSpPr>
        <p:spPr>
          <a:xfrm>
            <a:off x="2733964" y="5255491"/>
            <a:ext cx="849745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4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44E34-C42A-93CC-B9F4-AE704479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135909"/>
            <a:ext cx="6832600" cy="345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22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B2866-F355-F11C-64D6-D27F2E5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095038"/>
            <a:ext cx="7099300" cy="5422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2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D53FA-ADAD-00A4-5EB7-554E4504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6" y="883506"/>
            <a:ext cx="3121888" cy="58844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4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00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13E5E-6444-CF75-7163-17BB3040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9" b="18366"/>
          <a:stretch/>
        </p:blipFill>
        <p:spPr>
          <a:xfrm>
            <a:off x="2785670" y="4027893"/>
            <a:ext cx="6472878" cy="1466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2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13E5E-6444-CF75-7163-17BB3040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9" b="15744"/>
          <a:stretch/>
        </p:blipFill>
        <p:spPr>
          <a:xfrm>
            <a:off x="2785670" y="5577084"/>
            <a:ext cx="6472878" cy="3627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13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Fix errors! </a:t>
            </a:r>
          </a:p>
          <a:p>
            <a:r>
              <a:rPr lang="en-US" dirty="0"/>
              <a:t>4. Fix errors!</a:t>
            </a:r>
          </a:p>
          <a:p>
            <a:r>
              <a:rPr lang="en-US" dirty="0"/>
              <a:t>5. Fix errors!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2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E0F2DE-3571-BFB8-DA73-B0C681FC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3" y="1863323"/>
            <a:ext cx="7772400" cy="41742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778E47-7C66-9E7B-EBC3-DB5D44DF95EC}"/>
              </a:ext>
            </a:extLst>
          </p:cNvPr>
          <p:cNvSpPr/>
          <p:nvPr/>
        </p:nvSpPr>
        <p:spPr>
          <a:xfrm rot="12487596">
            <a:off x="4263110" y="4183170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1BD6-E594-A76C-97AD-DD9EF3937F49}"/>
              </a:ext>
            </a:extLst>
          </p:cNvPr>
          <p:cNvSpPr/>
          <p:nvPr/>
        </p:nvSpPr>
        <p:spPr>
          <a:xfrm>
            <a:off x="5206790" y="5652655"/>
            <a:ext cx="2312450" cy="287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3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72AA6-A655-9C86-6156-3C4A7125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44" y="0"/>
            <a:ext cx="5341327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7C37-EA44-150C-F561-90FAA342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3" b="66611"/>
          <a:stretch/>
        </p:blipFill>
        <p:spPr>
          <a:xfrm>
            <a:off x="3167052" y="2115967"/>
            <a:ext cx="9024948" cy="370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13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</p:spTree>
    <p:extLst>
      <p:ext uri="{BB962C8B-B14F-4D97-AF65-F5344CB8AC3E}">
        <p14:creationId xmlns:p14="http://schemas.microsoft.com/office/powerpoint/2010/main" val="4159529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6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Please don’t: 	ask directly in the issue…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Please do: 		ask on </a:t>
            </a:r>
            <a:r>
              <a:rPr lang="en-US" dirty="0" err="1"/>
              <a:t>bioc-devel</a:t>
            </a:r>
            <a:r>
              <a:rPr lang="en-US" dirty="0"/>
              <a:t> mailing list!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2C328-5BCD-FD40-6AC1-A123BBE3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21764"/>
            <a:ext cx="7772400" cy="3126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88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 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DB88E-77A8-7B05-BFFF-C647D6B6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83" y="0"/>
            <a:ext cx="4158574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1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94C5A-2E87-3D65-9C48-3A6DE7DD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37" y="1692774"/>
            <a:ext cx="4731506" cy="39893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336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3F17D-1512-F2C3-6F1C-65F0FAFF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45" y="1783457"/>
            <a:ext cx="6220097" cy="38820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8E0872E5-3853-AF5D-9837-8D57C96A3FB8}"/>
              </a:ext>
            </a:extLst>
          </p:cNvPr>
          <p:cNvSpPr/>
          <p:nvPr/>
        </p:nvSpPr>
        <p:spPr>
          <a:xfrm rot="10800000">
            <a:off x="5413874" y="3817386"/>
            <a:ext cx="338941" cy="152588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2F27C-6884-BACF-92E5-D3528EE082EA}"/>
              </a:ext>
            </a:extLst>
          </p:cNvPr>
          <p:cNvSpPr txBox="1"/>
          <p:nvPr/>
        </p:nvSpPr>
        <p:spPr>
          <a:xfrm rot="16200000">
            <a:off x="4987543" y="4513117"/>
            <a:ext cx="117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Forward in time</a:t>
            </a:r>
          </a:p>
        </p:txBody>
      </p:sp>
    </p:spTree>
    <p:extLst>
      <p:ext uri="{BB962C8B-B14F-4D97-AF65-F5344CB8AC3E}">
        <p14:creationId xmlns:p14="http://schemas.microsoft.com/office/powerpoint/2010/main" val="1179908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0" y="873761"/>
            <a:ext cx="11927840" cy="5984239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dirty="0" err="1"/>
              <a:t>Bioc</a:t>
            </a:r>
            <a:r>
              <a:rPr lang="en-US" dirty="0"/>
              <a:t> upstream branch!!!!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9387C18-9725-0107-54F6-4F4E0EC3433B}"/>
              </a:ext>
            </a:extLst>
          </p:cNvPr>
          <p:cNvSpPr/>
          <p:nvPr/>
        </p:nvSpPr>
        <p:spPr>
          <a:xfrm>
            <a:off x="5656349" y="2345474"/>
            <a:ext cx="6047971" cy="3040811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Add Bioconductor upstream remote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remote add upstream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/&lt;YOUR-REPOSITORY-NAME&gt;.git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Commit changes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&lt;files changed&gt; 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"&lt;informative commit message&gt;"</a:t>
            </a:r>
          </a:p>
          <a:p>
            <a:b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0.99.4"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to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remote and your own remote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 </a:t>
            </a:r>
          </a:p>
        </p:txBody>
      </p:sp>
    </p:spTree>
    <p:extLst>
      <p:ext uri="{BB962C8B-B14F-4D97-AF65-F5344CB8AC3E}">
        <p14:creationId xmlns:p14="http://schemas.microsoft.com/office/powerpoint/2010/main" val="2219752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7F2C6-BA90-29F1-FDBA-C6A86F888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31"/>
          <a:stretch/>
        </p:blipFill>
        <p:spPr>
          <a:xfrm>
            <a:off x="5548877" y="913819"/>
            <a:ext cx="6220097" cy="27822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31A1E-1B68-A0F3-42B8-A5CD522C9F30}"/>
              </a:ext>
            </a:extLst>
          </p:cNvPr>
          <p:cNvCxnSpPr>
            <a:cxnSpLocks/>
          </p:cNvCxnSpPr>
          <p:nvPr/>
        </p:nvCxnSpPr>
        <p:spPr>
          <a:xfrm>
            <a:off x="10429458" y="3509839"/>
            <a:ext cx="554181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2EA1FC5-B38B-12C8-23BE-F9E22768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77" y="4338960"/>
            <a:ext cx="6220097" cy="20523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7EF73-C3CC-4788-A4E2-107EF435DEEA}"/>
              </a:ext>
            </a:extLst>
          </p:cNvPr>
          <p:cNvCxnSpPr>
            <a:cxnSpLocks/>
          </p:cNvCxnSpPr>
          <p:nvPr/>
        </p:nvCxnSpPr>
        <p:spPr>
          <a:xfrm>
            <a:off x="7174057" y="6210957"/>
            <a:ext cx="305046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2D0F606-CBBD-AAE6-ECBB-B0A23BEBDDC2}"/>
              </a:ext>
            </a:extLst>
          </p:cNvPr>
          <p:cNvSpPr/>
          <p:nvPr/>
        </p:nvSpPr>
        <p:spPr>
          <a:xfrm rot="5400000">
            <a:off x="8276662" y="3922886"/>
            <a:ext cx="320781" cy="29572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77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7958"/>
          <a:stretch/>
        </p:blipFill>
        <p:spPr>
          <a:xfrm>
            <a:off x="6096000" y="873761"/>
            <a:ext cx="4817158" cy="713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2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993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5DBD4-BE2E-DEFD-0F9C-C61E1D08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1848"/>
          <a:stretch/>
        </p:blipFill>
        <p:spPr>
          <a:xfrm>
            <a:off x="6096000" y="873761"/>
            <a:ext cx="4817158" cy="28528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810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  <a:p>
            <a:pPr marL="457200" indent="-457200">
              <a:buAutoNum type="alphaLcPeriod"/>
            </a:pPr>
            <a:r>
              <a:rPr lang="en-US" dirty="0"/>
              <a:t>Repeat…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3"/>
          <a:stretch/>
        </p:blipFill>
        <p:spPr>
          <a:xfrm>
            <a:off x="6096000" y="873761"/>
            <a:ext cx="4817158" cy="35515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019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3"/>
          <a:stretch/>
        </p:blipFill>
        <p:spPr>
          <a:xfrm>
            <a:off x="6096000" y="873761"/>
            <a:ext cx="4817158" cy="5644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770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  <a:p>
            <a:pPr marL="457200" indent="-457200">
              <a:buAutoNum type="alphaLcPeriod"/>
            </a:pPr>
            <a:r>
              <a:rPr lang="en-US" dirty="0"/>
              <a:t>Hurray  🎉🥳🎊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3761"/>
            <a:ext cx="4817158" cy="5924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297DF-75B4-7720-6795-89360293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3761"/>
            <a:ext cx="4817158" cy="5924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026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  <a:p>
            <a:pPr marL="457200" indent="-457200">
              <a:buAutoNum type="alphaLcPeriod"/>
            </a:pPr>
            <a:r>
              <a:rPr lang="en-US" dirty="0"/>
              <a:t>Hurray  🎉🥳🎊  </a:t>
            </a:r>
          </a:p>
          <a:p>
            <a:pPr marL="457200" indent="-457200">
              <a:buAutoNum type="alphaLcPeriod"/>
            </a:pPr>
            <a:r>
              <a:rPr lang="en-US" dirty="0"/>
              <a:t>Well not so fast...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09B9C-FC42-03FD-2023-D7D58A4A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95" y="1613140"/>
            <a:ext cx="6089946" cy="4337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54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1" y="873761"/>
            <a:ext cx="1646670" cy="59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5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1" y="873761"/>
            <a:ext cx="1646670" cy="5984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4DDAD-7D2A-E2FA-20EB-5DF56E95D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24" b="18389"/>
          <a:stretch/>
        </p:blipFill>
        <p:spPr>
          <a:xfrm>
            <a:off x="5819128" y="3045296"/>
            <a:ext cx="5110072" cy="38370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73DFA6-A8D6-E25B-0BFB-BB9F36D2A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13"/>
          <a:stretch/>
        </p:blipFill>
        <p:spPr>
          <a:xfrm>
            <a:off x="5819128" y="3496349"/>
            <a:ext cx="5110072" cy="38370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61124B-FF5F-759C-D160-C72138980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27"/>
          <a:stretch/>
        </p:blipFill>
        <p:spPr>
          <a:xfrm>
            <a:off x="5774807" y="4215652"/>
            <a:ext cx="5198020" cy="55136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69C60-24AD-E019-16C3-376A28B10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10" b="63930"/>
          <a:stretch/>
        </p:blipFill>
        <p:spPr>
          <a:xfrm>
            <a:off x="5774792" y="4817374"/>
            <a:ext cx="5198050" cy="35821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6A7FE-F1E5-2541-4325-1D5848E796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6" t="29949" r="2335" b="49227"/>
          <a:stretch/>
        </p:blipFill>
        <p:spPr>
          <a:xfrm>
            <a:off x="5819180" y="1376900"/>
            <a:ext cx="5110020" cy="132607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770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150F6-0974-6C86-D582-BADC9189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91" y="2377441"/>
            <a:ext cx="6301298" cy="21031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39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As a general principle, reviews are largely unfair/unhomogenized across reviewers. Sounds familiar?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4" y="1554480"/>
            <a:ext cx="1459358" cy="5303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4CAD4-BA8A-DDB7-2937-D0E0CD8A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26" y="1554480"/>
            <a:ext cx="1455877" cy="419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4EB41-1DE5-F9A1-B06F-C2C2BCC4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57" y="1554480"/>
            <a:ext cx="1418279" cy="1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3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As a general principle, reviews are largely unfair/unhomogenized across reviewers. Sounds familiar?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4" y="1554480"/>
            <a:ext cx="1459358" cy="5303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4CAD4-BA8A-DDB7-2937-D0E0CD8A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26" y="1554480"/>
            <a:ext cx="1455877" cy="419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4EB41-1DE5-F9A1-B06F-C2C2BCC4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57" y="1554480"/>
            <a:ext cx="1418279" cy="180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3D724-3707-A6E5-62F4-0921BCE3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49" b="25181"/>
          <a:stretch/>
        </p:blipFill>
        <p:spPr>
          <a:xfrm>
            <a:off x="7117486" y="2281845"/>
            <a:ext cx="3264558" cy="9892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69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52933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Once your package is accepted, you will have to maintain it, e.g. to fix bugs/implement new functionalities. </a:t>
            </a:r>
          </a:p>
          <a:p>
            <a:pPr marL="0" indent="0"/>
            <a:r>
              <a:rPr lang="en-US" dirty="0"/>
              <a:t>Full instructions: </a:t>
            </a:r>
            <a:r>
              <a:rPr lang="en-US" dirty="0">
                <a:hlinkClick r:id="rId2"/>
              </a:rPr>
              <a:t>https://contributions.bioconductor.org/git-version-control.html</a:t>
            </a: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30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6B7025-1A6D-752E-2D34-22732A854B2A}"/>
              </a:ext>
            </a:extLst>
          </p:cNvPr>
          <p:cNvSpPr/>
          <p:nvPr/>
        </p:nvSpPr>
        <p:spPr>
          <a:xfrm>
            <a:off x="2134985" y="2272533"/>
            <a:ext cx="7039495" cy="1263147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Check remotes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remote -v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:&lt;YOUR-GH-ID&gt;/&lt;YOUR-REPOSITORY-NAME&gt;.git (fetch)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:&lt;YOUR-GH-ID&gt;/&lt;YOUR-REPOSITORY-NAME&gt;.git (push)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upstream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(fetch)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upstream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(push)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FBB59D-474D-860B-51DB-A02A52E3EA0B}"/>
              </a:ext>
            </a:extLst>
          </p:cNvPr>
          <p:cNvSpPr/>
          <p:nvPr/>
        </p:nvSpPr>
        <p:spPr>
          <a:xfrm>
            <a:off x="2134985" y="3745733"/>
            <a:ext cx="7039495" cy="2126747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Pull upstream changes and sync remote origin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upstream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necessary... For more details, read 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https://contributions.bioconductor.org/git-version-control.html#resolve-merge-conflicts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2272376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Commit changes to local master and push to remote origin &amp; upstream (i.e. your GH and Bioconductor)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0370E-308E-E26C-2221-D4F242194241}"/>
              </a:ext>
            </a:extLst>
          </p:cNvPr>
          <p:cNvSpPr/>
          <p:nvPr/>
        </p:nvSpPr>
        <p:spPr>
          <a:xfrm>
            <a:off x="2124825" y="3166611"/>
            <a:ext cx="7039495" cy="2817628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Commit changes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&lt;name of file changed&gt;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"My informative commit message describing the change"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1.0.1"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upstream (Bioconductor)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</p:txBody>
      </p:sp>
    </p:spTree>
    <p:extLst>
      <p:ext uri="{BB962C8B-B14F-4D97-AF65-F5344CB8AC3E}">
        <p14:creationId xmlns:p14="http://schemas.microsoft.com/office/powerpoint/2010/main" val="3823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Commit changes to local master and push to remote origin &amp; upstream (i.e. your GH and Bioconductor)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intend to work a new functionalities, it’s recommended to do it in a separate local branch.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0370E-308E-E26C-2221-D4F242194241}"/>
              </a:ext>
            </a:extLst>
          </p:cNvPr>
          <p:cNvSpPr/>
          <p:nvPr/>
        </p:nvSpPr>
        <p:spPr>
          <a:xfrm>
            <a:off x="2124825" y="3342640"/>
            <a:ext cx="7039495" cy="3291840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Create new local branch and work there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-b &lt;NEW-FUNC-BRANCH&gt;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...multiple rounds of edit, add, commit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with local master branch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 </a:t>
            </a:r>
            <a:b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&lt;NEW-FUNC-BRANCH&gt;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1.0.1"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upstream (Bioconductor)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</p:txBody>
      </p:sp>
    </p:spTree>
    <p:extLst>
      <p:ext uri="{BB962C8B-B14F-4D97-AF65-F5344CB8AC3E}">
        <p14:creationId xmlns:p14="http://schemas.microsoft.com/office/powerpoint/2010/main" val="390156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At each Bioconductor release, a Bioconductor core member will: </a:t>
            </a:r>
          </a:p>
          <a:p>
            <a:pPr marL="457200" indent="-457200">
              <a:buAutoNum type="arabicPeriod"/>
            </a:pPr>
            <a:r>
              <a:rPr lang="en-US" dirty="0"/>
              <a:t>Create a new branch for your package, in upstream remote (RELEASE_&lt;#&gt;)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628912" y="4216399"/>
            <a:ext cx="10935560" cy="1767840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Locally clone your repository from Bioconductor (the “upstream” remote)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&amp;&amp; cd &lt; YOUR-REPOSITORY-NAME&gt;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Cloning into &lt;YOUR-REPOSITORY-NAME&gt;'...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Check commits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gitlog</a:t>
            </a:r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ad3c78e - (HEAD -&gt; master, origin/master, origin/HEAD, origin/RELEASE_3_16) bump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x.y.z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version to even y prior to creation of RELEASE_3_16 branch (3 days ago) &lt;</a:t>
            </a:r>
            <a:r>
              <a:rPr lang="en-GB" sz="1100" b="1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GB" sz="1100" b="1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Wokaty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6ccb53e - bump 0.99.11 (3 weeks ago) &lt;js2264&gt;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... previous commits ...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FCD439-50CB-62AF-3999-0F128D6A0495}"/>
              </a:ext>
            </a:extLst>
          </p:cNvPr>
          <p:cNvCxnSpPr>
            <a:cxnSpLocks/>
          </p:cNvCxnSpPr>
          <p:nvPr/>
        </p:nvCxnSpPr>
        <p:spPr>
          <a:xfrm>
            <a:off x="903977" y="5429135"/>
            <a:ext cx="61421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1DB5CF-014D-52CD-BA66-5FDCE0CE201B}"/>
              </a:ext>
            </a:extLst>
          </p:cNvPr>
          <p:cNvCxnSpPr>
            <a:cxnSpLocks/>
          </p:cNvCxnSpPr>
          <p:nvPr/>
        </p:nvCxnSpPr>
        <p:spPr>
          <a:xfrm>
            <a:off x="3712309" y="5429135"/>
            <a:ext cx="61421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929285-D757-A568-8E18-4880E9D3C565}"/>
              </a:ext>
            </a:extLst>
          </p:cNvPr>
          <p:cNvCxnSpPr>
            <a:cxnSpLocks/>
          </p:cNvCxnSpPr>
          <p:nvPr/>
        </p:nvCxnSpPr>
        <p:spPr>
          <a:xfrm>
            <a:off x="6096000" y="5429135"/>
            <a:ext cx="108157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062F71-2AA4-5093-867B-8D44A6A21672}"/>
              </a:ext>
            </a:extLst>
          </p:cNvPr>
          <p:cNvCxnSpPr>
            <a:cxnSpLocks/>
          </p:cNvCxnSpPr>
          <p:nvPr/>
        </p:nvCxnSpPr>
        <p:spPr>
          <a:xfrm>
            <a:off x="3586035" y="5612015"/>
            <a:ext cx="67517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86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At each Bioconductor release, a Bioconductor core member will: </a:t>
            </a:r>
          </a:p>
          <a:p>
            <a:pPr marL="457200" indent="-457200">
              <a:buAutoNum type="arabicPeriod"/>
            </a:pPr>
            <a:r>
              <a:rPr lang="en-US" dirty="0"/>
              <a:t>Create a new branch for your package, in upstream remote (RELEASE_&lt;#&gt;)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Update your package version (DESCRIPTION file) in this branch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9FB67F-9C8C-D541-3266-E9E31F25E07C}"/>
              </a:ext>
            </a:extLst>
          </p:cNvPr>
          <p:cNvGrpSpPr/>
          <p:nvPr/>
        </p:nvGrpSpPr>
        <p:grpSpPr>
          <a:xfrm>
            <a:off x="2884130" y="3383277"/>
            <a:ext cx="6425124" cy="2722884"/>
            <a:chOff x="113144" y="3383277"/>
            <a:chExt cx="11967095" cy="27228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AC9062D-4244-1E51-4302-B6942D064ECA}"/>
                </a:ext>
              </a:extLst>
            </p:cNvPr>
            <p:cNvSpPr/>
            <p:nvPr/>
          </p:nvSpPr>
          <p:spPr>
            <a:xfrm>
              <a:off x="113144" y="3383277"/>
              <a:ext cx="11967095" cy="2722884"/>
            </a:xfrm>
            <a:prstGeom prst="roundRect">
              <a:avLst>
                <a:gd name="adj" fmla="val 2842"/>
              </a:avLst>
            </a:prstGeom>
            <a:solidFill>
              <a:srgbClr val="F1F3F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64575" dist="129016" dir="3997311" sx="101404" sy="101404" algn="tl" rotWithShape="0">
                <a:prstClr val="black">
                  <a:alpha val="2656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## Check last commit 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 git show 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commit ad3c78e02c0b0210508ab3499a78f51e1fbdfcf0 (origin/RELEASE_3_16)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Author: J 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Wokaty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&lt;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jennifer.wokaty@sph.cuny.edu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Date:   Tue Nov 1 11:27:34 2022 -0400</a:t>
              </a:r>
            </a:p>
            <a:p>
              <a:endPara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bump 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x.y.z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version to even y prior to creation of RELEASE_3_16 branch</a:t>
              </a:r>
            </a:p>
            <a:p>
              <a:endPara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diff --git a/DESCRIPTION b/DESCRIPTION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index a9710ef..bda26ca 100644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--- a/DESCRIPTION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+++ b/DESCRIPTION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@@ -1,6 +1,6 @@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-Version: 0.99.11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+Version: 1.0.0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9BC2AA-0DBE-90FE-8ADF-1375CA28035A}"/>
                </a:ext>
              </a:extLst>
            </p:cNvPr>
            <p:cNvCxnSpPr>
              <a:cxnSpLocks/>
            </p:cNvCxnSpPr>
            <p:nvPr/>
          </p:nvCxnSpPr>
          <p:spPr>
            <a:xfrm>
              <a:off x="818342" y="3999701"/>
              <a:ext cx="61421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7A9763-EE37-640E-EBA1-E2324416A60B}"/>
                </a:ext>
              </a:extLst>
            </p:cNvPr>
            <p:cNvCxnSpPr>
              <a:cxnSpLocks/>
            </p:cNvCxnSpPr>
            <p:nvPr/>
          </p:nvCxnSpPr>
          <p:spPr>
            <a:xfrm>
              <a:off x="899622" y="4157572"/>
              <a:ext cx="61421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E9C586-BBE6-CE06-B899-E7AA5486B51C}"/>
                </a:ext>
              </a:extLst>
            </p:cNvPr>
            <p:cNvCxnSpPr>
              <a:cxnSpLocks/>
            </p:cNvCxnSpPr>
            <p:nvPr/>
          </p:nvCxnSpPr>
          <p:spPr>
            <a:xfrm>
              <a:off x="218902" y="6028575"/>
              <a:ext cx="129493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70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You </a:t>
            </a:r>
            <a:r>
              <a:rPr lang="en-US" u="sng" dirty="0"/>
              <a:t>must</a:t>
            </a:r>
            <a:r>
              <a:rPr lang="en-US" dirty="0"/>
              <a:t> keep your local (and origin) repos in sync!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1876799" y="2037976"/>
            <a:ext cx="8439786" cy="2813723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Fetch changes from all remote branches (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--all 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Make sure you are working in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changes from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origin/master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any...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 and remote upstream (Bioconductor)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3619202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Don’t forget to do that for the release branch as well.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1876799" y="2037976"/>
            <a:ext cx="8439786" cy="2813723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Fetch changes from all remote branches (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--all 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Make sure you are working in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RELEASE_&lt;#&gt;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changes from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upstream/RELEASE_&lt;#&gt;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origin/RELEASE_&lt;#&gt;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any...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 and remote upstream (Bioconductor)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RELEASE_&lt;#&gt;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RELEASE_&lt;#&gt;</a:t>
            </a:r>
          </a:p>
        </p:txBody>
      </p:sp>
    </p:spTree>
    <p:extLst>
      <p:ext uri="{BB962C8B-B14F-4D97-AF65-F5344CB8AC3E}">
        <p14:creationId xmlns:p14="http://schemas.microsoft.com/office/powerpoint/2010/main" val="145060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1335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r>
              <a:rPr lang="en-US" dirty="0"/>
              <a:t>0e. Few other check-ups: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Version number?  </a:t>
            </a:r>
            <a:r>
              <a:rPr lang="en-US" b="1" dirty="0">
                <a:solidFill>
                  <a:srgbClr val="C00000"/>
                </a:solidFill>
              </a:rPr>
              <a:t>HAS TO BE 0.99.0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Your SSH key?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39709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r>
              <a:rPr lang="en-US" dirty="0"/>
              <a:t>0e. Few other check-ups: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Version number?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Your SSH key?</a:t>
            </a:r>
          </a:p>
          <a:p>
            <a:pPr marL="0" indent="0"/>
            <a:r>
              <a:rPr lang="en-US" dirty="0"/>
              <a:t>And then…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452025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6102</TotalTime>
  <Words>2680</Words>
  <Application>Microsoft Macintosh PowerPoint</Application>
  <PresentationFormat>Widescreen</PresentationFormat>
  <Paragraphs>376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Avenir Book</vt:lpstr>
      <vt:lpstr>Calibri</vt:lpstr>
      <vt:lpstr>Comfortaa</vt:lpstr>
      <vt:lpstr>Courier New</vt:lpstr>
      <vt:lpstr>Menlo</vt:lpstr>
      <vt:lpstr>Wingdings</vt:lpstr>
      <vt:lpstr>Theme1</vt:lpstr>
      <vt:lpstr>Bioconductor submission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Await for a Bioconductor team member to be selected to review your package</vt:lpstr>
      <vt:lpstr>Await for a Bioconductor team member to be selected to review your package</vt:lpstr>
      <vt:lpstr>Moving to (pre-)review process</vt:lpstr>
      <vt:lpstr>Moving to (pre-)review process</vt:lpstr>
      <vt:lpstr>Moving to (pre-)review process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Moving to (pre-)review process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Reviewer’s comments</vt:lpstr>
      <vt:lpstr>Reviewer’s comments</vt:lpstr>
      <vt:lpstr>Reviewer’s comments</vt:lpstr>
      <vt:lpstr>Reviewer’s comments</vt:lpstr>
      <vt:lpstr>Reviewer’s comments</vt:lpstr>
      <vt:lpstr>Maintaining package </vt:lpstr>
      <vt:lpstr>Maintaining package </vt:lpstr>
      <vt:lpstr>Maintaining package </vt:lpstr>
      <vt:lpstr>Maintaining package </vt:lpstr>
      <vt:lpstr>Updating your origin after each Bioconductor release</vt:lpstr>
      <vt:lpstr>Updating your origin after each Bioconductor release</vt:lpstr>
      <vt:lpstr>Updating your origin after each Bioconductor release</vt:lpstr>
      <vt:lpstr>Updating your origin after each Bioconductor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391</cp:revision>
  <dcterms:created xsi:type="dcterms:W3CDTF">2021-02-26T11:16:43Z</dcterms:created>
  <dcterms:modified xsi:type="dcterms:W3CDTF">2022-11-14T15:22:25Z</dcterms:modified>
</cp:coreProperties>
</file>